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1"/>
  </p:sldMasterIdLst>
  <p:notesMasterIdLst>
    <p:notesMasterId r:id="rId19"/>
  </p:notesMasterIdLst>
  <p:sldIdLst>
    <p:sldId id="256" r:id="rId2"/>
    <p:sldId id="257" r:id="rId3"/>
    <p:sldId id="296" r:id="rId4"/>
    <p:sldId id="277" r:id="rId5"/>
    <p:sldId id="319" r:id="rId6"/>
    <p:sldId id="297" r:id="rId7"/>
    <p:sldId id="317" r:id="rId8"/>
    <p:sldId id="325" r:id="rId9"/>
    <p:sldId id="329" r:id="rId10"/>
    <p:sldId id="330" r:id="rId11"/>
    <p:sldId id="331" r:id="rId12"/>
    <p:sldId id="298" r:id="rId13"/>
    <p:sldId id="324" r:id="rId14"/>
    <p:sldId id="322" r:id="rId15"/>
    <p:sldId id="320" r:id="rId16"/>
    <p:sldId id="264" r:id="rId17"/>
    <p:sldId id="323" r:id="rId18"/>
  </p:sldIdLst>
  <p:sldSz cx="12192000" cy="7991475"/>
  <p:notesSz cx="6858000" cy="9144000"/>
  <p:embeddedFontLst>
    <p:embeddedFont>
      <p:font typeface="210 국민체조 L" panose="02020603020101020101" pitchFamily="18" charset="-127"/>
      <p:regular r:id="rId20"/>
    </p:embeddedFont>
    <p:embeddedFont>
      <p:font typeface="210 씨앗 B" panose="02020603020101020101" pitchFamily="18" charset="-127"/>
      <p:regular r:id="rId21"/>
    </p:embeddedFont>
    <p:embeddedFont>
      <p:font typeface="210 청춘시대OTF Regular" panose="0202050302010102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나눔고딕 ExtraBold" panose="020D0904000000000000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타이포_쌍문동 B" panose="02020803020101020101" pitchFamily="18" charset="-127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5AD"/>
    <a:srgbClr val="460853"/>
    <a:srgbClr val="0D347F"/>
    <a:srgbClr val="19B2AD"/>
    <a:srgbClr val="159390"/>
    <a:srgbClr val="BE16E0"/>
    <a:srgbClr val="E6E6E6"/>
    <a:srgbClr val="C516E8"/>
    <a:srgbClr val="D145ED"/>
    <a:srgbClr val="DF7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5220" autoAdjust="0"/>
  </p:normalViewPr>
  <p:slideViewPr>
    <p:cSldViewPr snapToGrid="0">
      <p:cViewPr varScale="1">
        <p:scale>
          <a:sx n="70" d="100"/>
          <a:sy n="70" d="100"/>
        </p:scale>
        <p:origin x="10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7D3A0-CD33-4F61-A04F-1C6C36EFBD46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74738" y="1143000"/>
            <a:ext cx="47085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2A68A-53C4-4D44-BEA8-D2F8820F5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8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3667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8631" y="2288917"/>
            <a:ext cx="7618971" cy="2821678"/>
          </a:xfrm>
        </p:spPr>
        <p:txBody>
          <a:bodyPr anchor="b">
            <a:normAutofit/>
          </a:bodyPr>
          <a:lstStyle>
            <a:lvl1pPr algn="r">
              <a:defRPr sz="5127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631" y="5110598"/>
            <a:ext cx="7618971" cy="1637759"/>
          </a:xfrm>
        </p:spPr>
        <p:txBody>
          <a:bodyPr anchor="t">
            <a:normAutofit/>
          </a:bodyPr>
          <a:lstStyle>
            <a:lvl1pPr marL="0" indent="0" algn="r">
              <a:buNone/>
              <a:defRPr sz="2098" cap="all">
                <a:solidFill>
                  <a:schemeClr val="tx1"/>
                </a:solidFill>
              </a:defRPr>
            </a:lvl1pPr>
            <a:lvl2pPr marL="532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5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8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1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6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96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29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6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082" y="6840852"/>
            <a:ext cx="1616231" cy="440271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8632" y="6840852"/>
            <a:ext cx="5242849" cy="440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0913" y="6840852"/>
            <a:ext cx="556688" cy="440271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515103"/>
            <a:ext cx="10363200" cy="660407"/>
          </a:xfrm>
        </p:spPr>
        <p:txBody>
          <a:bodyPr anchor="b">
            <a:normAutofit/>
          </a:bodyPr>
          <a:lstStyle>
            <a:lvl1pPr algn="l">
              <a:defRPr sz="2331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9201" y="1086170"/>
            <a:ext cx="9144000" cy="3688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64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6175509"/>
            <a:ext cx="10363200" cy="575312"/>
          </a:xfrm>
        </p:spPr>
        <p:txBody>
          <a:bodyPr>
            <a:normAutofit/>
          </a:bodyPr>
          <a:lstStyle>
            <a:lvl1pPr marL="0" indent="0">
              <a:buNone/>
              <a:defRPr sz="1631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7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710356"/>
            <a:ext cx="10363199" cy="3640560"/>
          </a:xfrm>
        </p:spPr>
        <p:txBody>
          <a:bodyPr anchor="ctr">
            <a:normAutofit/>
          </a:bodyPr>
          <a:lstStyle>
            <a:lvl1pPr algn="l">
              <a:defRPr sz="3729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5061268"/>
            <a:ext cx="10363199" cy="1687089"/>
          </a:xfrm>
        </p:spPr>
        <p:txBody>
          <a:bodyPr anchor="ctr">
            <a:normAutofit/>
          </a:bodyPr>
          <a:lstStyle>
            <a:lvl1pPr marL="0" indent="0" algn="l">
              <a:buNone/>
              <a:defRPr sz="2331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69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314401" y="3206461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3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95" y="836803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3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2154" y="710356"/>
            <a:ext cx="9455063" cy="3196589"/>
          </a:xfrm>
        </p:spPr>
        <p:txBody>
          <a:bodyPr anchor="ctr">
            <a:normAutofit/>
          </a:bodyPr>
          <a:lstStyle>
            <a:lvl1pPr algn="l">
              <a:defRPr sz="3729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8229" y="3906943"/>
            <a:ext cx="9168177" cy="443971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64"/>
            </a:lvl1pPr>
            <a:lvl2pPr marL="532775" indent="0">
              <a:buFontTx/>
              <a:buNone/>
              <a:defRPr/>
            </a:lvl2pPr>
            <a:lvl3pPr marL="1065550" indent="0">
              <a:buFontTx/>
              <a:buNone/>
              <a:defRPr/>
            </a:lvl3pPr>
            <a:lvl4pPr marL="1598325" indent="0">
              <a:buFontTx/>
              <a:buNone/>
              <a:defRPr/>
            </a:lvl4pPr>
            <a:lvl5pPr marL="2131101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355" y="5061268"/>
            <a:ext cx="10363200" cy="1687089"/>
          </a:xfrm>
        </p:spPr>
        <p:txBody>
          <a:bodyPr anchor="ctr">
            <a:normAutofit/>
          </a:bodyPr>
          <a:lstStyle>
            <a:lvl1pPr marL="0" indent="0" algn="l">
              <a:buNone/>
              <a:defRPr sz="2331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8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835684"/>
            <a:ext cx="10363201" cy="1711560"/>
          </a:xfrm>
        </p:spPr>
        <p:txBody>
          <a:bodyPr anchor="b">
            <a:normAutofit/>
          </a:bodyPr>
          <a:lstStyle>
            <a:lvl1pPr algn="l">
              <a:defRPr sz="3263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547244"/>
            <a:ext cx="10363203" cy="1002605"/>
          </a:xfrm>
        </p:spPr>
        <p:txBody>
          <a:bodyPr anchor="t">
            <a:normAutofit/>
          </a:bodyPr>
          <a:lstStyle>
            <a:lvl1pPr marL="0" indent="0" algn="l">
              <a:buNone/>
              <a:defRPr sz="2098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01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14401" y="3206461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3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95" y="836803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3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2154" y="710356"/>
            <a:ext cx="9455063" cy="3196589"/>
          </a:xfrm>
        </p:spPr>
        <p:txBody>
          <a:bodyPr anchor="ctr">
            <a:normAutofit/>
          </a:bodyPr>
          <a:lstStyle>
            <a:lvl1pPr algn="l">
              <a:defRPr sz="3729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601" y="4528502"/>
            <a:ext cx="10363201" cy="103593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3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5564435"/>
            <a:ext cx="10363201" cy="1183922"/>
          </a:xfrm>
        </p:spPr>
        <p:txBody>
          <a:bodyPr anchor="t">
            <a:normAutofit/>
          </a:bodyPr>
          <a:lstStyle>
            <a:lvl1pPr marL="0" indent="0" algn="l">
              <a:buNone/>
              <a:defRPr sz="1864">
                <a:solidFill>
                  <a:schemeClr val="tx1"/>
                </a:solidFill>
              </a:defRPr>
            </a:lvl1pPr>
            <a:lvl2pPr marL="53277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6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54" y="710356"/>
            <a:ext cx="10363201" cy="319658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63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254" y="4084532"/>
            <a:ext cx="10363201" cy="9767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3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253" y="5061268"/>
            <a:ext cx="10363201" cy="1687089"/>
          </a:xfrm>
        </p:spPr>
        <p:txBody>
          <a:bodyPr anchor="t">
            <a:normAutofit/>
          </a:bodyPr>
          <a:lstStyle>
            <a:lvl1pPr marL="0" indent="0" algn="l">
              <a:buNone/>
              <a:defRPr sz="1864">
                <a:solidFill>
                  <a:schemeClr val="tx1"/>
                </a:solidFill>
              </a:defRPr>
            </a:lvl1pPr>
            <a:lvl2pPr marL="53277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35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710355"/>
            <a:ext cx="10363200" cy="1696956"/>
          </a:xfrm>
        </p:spPr>
        <p:txBody>
          <a:bodyPr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75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305" y="710354"/>
            <a:ext cx="2235495" cy="6038004"/>
          </a:xfrm>
        </p:spPr>
        <p:txBody>
          <a:bodyPr vert="eaVert"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10354"/>
            <a:ext cx="7986912" cy="603800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2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9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3855416"/>
            <a:ext cx="10363200" cy="1711560"/>
          </a:xfrm>
        </p:spPr>
        <p:txBody>
          <a:bodyPr anchor="b">
            <a:normAutofit/>
          </a:bodyPr>
          <a:lstStyle>
            <a:lvl1pPr algn="l">
              <a:defRPr sz="3729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5566976"/>
            <a:ext cx="10363200" cy="1002605"/>
          </a:xfrm>
        </p:spPr>
        <p:txBody>
          <a:bodyPr anchor="t">
            <a:normAutofit/>
          </a:bodyPr>
          <a:lstStyle>
            <a:lvl1pPr marL="0" indent="0" algn="l">
              <a:buNone/>
              <a:defRPr sz="2098" cap="all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496104"/>
            <a:ext cx="5084064" cy="4252255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8737" y="2496105"/>
            <a:ext cx="5084064" cy="425225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4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307" y="2584897"/>
            <a:ext cx="4720804" cy="671505"/>
          </a:xfrm>
        </p:spPr>
        <p:txBody>
          <a:bodyPr anchor="b">
            <a:noAutofit/>
          </a:bodyPr>
          <a:lstStyle>
            <a:lvl1pPr marL="0" indent="0">
              <a:buNone/>
              <a:defRPr sz="2797" b="0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344581"/>
            <a:ext cx="5084064" cy="3403774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1493" y="2584897"/>
            <a:ext cx="4691307" cy="671505"/>
          </a:xfrm>
        </p:spPr>
        <p:txBody>
          <a:bodyPr anchor="b">
            <a:noAutofit/>
          </a:bodyPr>
          <a:lstStyle>
            <a:lvl1pPr marL="0" indent="0">
              <a:buNone/>
              <a:defRPr sz="2797" b="0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736" y="3344581"/>
            <a:ext cx="5084064" cy="3403774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10355"/>
            <a:ext cx="10363200" cy="1696956"/>
          </a:xfrm>
        </p:spPr>
        <p:txBody>
          <a:bodyPr>
            <a:normAutofit/>
          </a:bodyPr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6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24" y="1815349"/>
            <a:ext cx="3817213" cy="1677222"/>
          </a:xfrm>
        </p:spPr>
        <p:txBody>
          <a:bodyPr anchor="b">
            <a:normAutofit/>
          </a:bodyPr>
          <a:lstStyle>
            <a:lvl1pPr algn="l">
              <a:defRPr sz="2797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193" y="710355"/>
            <a:ext cx="6170633" cy="603800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24" y="3492571"/>
            <a:ext cx="3817213" cy="2150794"/>
          </a:xfrm>
        </p:spPr>
        <p:txBody>
          <a:bodyPr anchor="t">
            <a:normAutofit/>
          </a:bodyPr>
          <a:lstStyle>
            <a:lvl1pPr marL="0" indent="0">
              <a:buNone/>
              <a:defRPr sz="1631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71" y="2022540"/>
            <a:ext cx="5462939" cy="1598295"/>
          </a:xfrm>
        </p:spPr>
        <p:txBody>
          <a:bodyPr anchor="b">
            <a:normAutofit/>
          </a:bodyPr>
          <a:lstStyle>
            <a:lvl1pPr algn="l">
              <a:defRPr sz="2797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5600" y="1065530"/>
            <a:ext cx="4267200" cy="532765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64" dirty="0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6171" y="3620835"/>
            <a:ext cx="5462939" cy="2131060"/>
          </a:xfrm>
        </p:spPr>
        <p:txBody>
          <a:bodyPr anchor="t">
            <a:normAutofit/>
          </a:bodyPr>
          <a:lstStyle>
            <a:lvl1pPr marL="0" indent="0">
              <a:buNone/>
              <a:defRPr sz="1864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4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10355"/>
            <a:ext cx="10363200" cy="16969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496105"/>
            <a:ext cx="10363200" cy="4252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8283" y="6840852"/>
            <a:ext cx="1616231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840852"/>
            <a:ext cx="7987081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6113" y="6840852"/>
            <a:ext cx="556688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97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532775" rtl="0" eaLnBrk="1" latinLnBrk="1" hangingPunct="1">
        <a:spcBef>
          <a:spcPct val="0"/>
        </a:spcBef>
        <a:buNone/>
        <a:defRPr sz="3729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32984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20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65760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86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98535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63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98116" indent="-199791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330891" indent="-199791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930263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463039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995814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528589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32775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65550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325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3110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663876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19665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729426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26220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hyperlink" Target="https://search.naver.com/search.naver?where=image&amp;sm=tab_jum&amp;query=%EC%9C%88%EB%8F%84%EC%9A%B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search.naver.com/search.naver?sm=tab_sug.top&amp;where=image&amp;query=%EC%9C%A0%EB%8B%88%ED%8B%B0+3d&amp;oquery=%EC%9C%A0%EB%8B%88%ED%8B%B0&amp;tqi=U6SNPspVuEhssZAgsX8ssssssw4-125478&amp;acq=%EC%9C%A0%EB%8B%88%ED%8B%B0&amp;acr=1&amp;qdt=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83AE0-2095-4C06-8400-A2F2F2CF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800773"/>
            <a:ext cx="12192000" cy="3806376"/>
          </a:xfrm>
        </p:spPr>
        <p:txBody>
          <a:bodyPr>
            <a:normAutofit/>
          </a:bodyPr>
          <a:lstStyle/>
          <a:p>
            <a:pPr algn="ctr"/>
            <a:br>
              <a:rPr lang="en-US" altLang="ko-KR" sz="40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</a:br>
            <a:r>
              <a:rPr lang="en-US" altLang="ko-KR" sz="51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19B2AD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olar</a:t>
            </a:r>
            <a:r>
              <a:rPr lang="en-US" altLang="ko-KR" sz="5100" dirty="0">
                <a:solidFill>
                  <a:srgbClr val="19B2AD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51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19B2AD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ystem</a:t>
            </a:r>
            <a:r>
              <a:rPr lang="en-US" altLang="ko-KR" sz="5100" dirty="0">
                <a:solidFill>
                  <a:srgbClr val="19B2AD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51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19B2AD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tudying</a:t>
            </a:r>
            <a:r>
              <a:rPr lang="en-US" altLang="ko-KR" sz="5100" dirty="0">
                <a:solidFill>
                  <a:srgbClr val="19B2AD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4500" dirty="0">
                <a:solidFill>
                  <a:srgbClr val="19B2AD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(SSS)</a:t>
            </a:r>
            <a:br>
              <a:rPr lang="en-US" altLang="ko-KR" sz="4500" dirty="0">
                <a:solidFill>
                  <a:srgbClr val="19B2AD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</a:br>
            <a:r>
              <a:rPr lang="en-US" altLang="ko-KR" sz="2800" dirty="0">
                <a:solidFill>
                  <a:srgbClr val="D3D3D3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VR </a:t>
            </a:r>
            <a:r>
              <a:rPr lang="ko-KR" altLang="en-US" sz="2800" dirty="0">
                <a:solidFill>
                  <a:srgbClr val="D3D3D3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연동 태양계 학습 콘텐츠 </a:t>
            </a:r>
            <a:r>
              <a:rPr lang="en-US" altLang="ko-KR" sz="2800" dirty="0"/>
              <a:t>『</a:t>
            </a:r>
            <a:r>
              <a:rPr lang="en-US" altLang="ko-KR" sz="2800" dirty="0">
                <a:solidFill>
                  <a:srgbClr val="D3D3D3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SSS </a:t>
            </a:r>
            <a:r>
              <a:rPr lang="en-US" altLang="ko-KR" sz="2800" dirty="0"/>
              <a:t>』 </a:t>
            </a:r>
            <a:r>
              <a:rPr lang="ko-KR" altLang="en-US" sz="2800" dirty="0">
                <a:solidFill>
                  <a:srgbClr val="D3D3D3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중간 발표</a:t>
            </a:r>
            <a:br>
              <a:rPr lang="en-US" altLang="ko-KR" sz="5000" dirty="0">
                <a:solidFill>
                  <a:srgbClr val="19B2AD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</a:br>
            <a:endParaRPr lang="ko-KR" altLang="en-US" sz="3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4CEF2-6FA8-4B2A-9BA6-5C487F42ADD4}"/>
              </a:ext>
            </a:extLst>
          </p:cNvPr>
          <p:cNvSpPr txBox="1"/>
          <p:nvPr/>
        </p:nvSpPr>
        <p:spPr>
          <a:xfrm>
            <a:off x="8105403" y="6108593"/>
            <a:ext cx="395893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산학캡스톤디자인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1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(04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분반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조영주 교수님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endParaRPr lang="en-US" altLang="ko-KR" sz="300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화성인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(5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20164260 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정소연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20134590 </a:t>
            </a:r>
            <a:r>
              <a:rPr lang="ko-KR" altLang="en-US" dirty="0" err="1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문종진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20134860 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이재훈</a:t>
            </a: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43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3" y="2829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i="1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26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태양계 학습</a:t>
            </a:r>
            <a:endParaRPr lang="en-US" altLang="ko-KR" sz="2700" b="1" dirty="0">
              <a:solidFill>
                <a:srgbClr val="9511AF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40B539-3BB0-455B-BA51-5BC9B4BB84C8}"/>
              </a:ext>
            </a:extLst>
          </p:cNvPr>
          <p:cNvSpPr/>
          <p:nvPr/>
        </p:nvSpPr>
        <p:spPr>
          <a:xfrm>
            <a:off x="4572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E155FD-AEC5-4842-93F9-FDF0EA9C375A}"/>
              </a:ext>
            </a:extLst>
          </p:cNvPr>
          <p:cNvSpPr/>
          <p:nvPr/>
        </p:nvSpPr>
        <p:spPr>
          <a:xfrm>
            <a:off x="457200" y="4774744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0E118-3F4C-44E4-81EA-1C87B7F58F5B}"/>
              </a:ext>
            </a:extLst>
          </p:cNvPr>
          <p:cNvSpPr txBox="1"/>
          <p:nvPr/>
        </p:nvSpPr>
        <p:spPr>
          <a:xfrm>
            <a:off x="6096000" y="1883231"/>
            <a:ext cx="3419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설명</a:t>
            </a:r>
            <a:endParaRPr lang="en-US" altLang="ko-KR" sz="2100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66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3" y="2829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i="1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3) </a:t>
            </a:r>
            <a:r>
              <a:rPr lang="ko-KR" altLang="en-US" sz="26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태양계 복습</a:t>
            </a:r>
            <a:endParaRPr lang="en-US" altLang="ko-KR" sz="2700" b="1" dirty="0">
              <a:solidFill>
                <a:srgbClr val="9511AF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40B539-3BB0-455B-BA51-5BC9B4BB84C8}"/>
              </a:ext>
            </a:extLst>
          </p:cNvPr>
          <p:cNvSpPr/>
          <p:nvPr/>
        </p:nvSpPr>
        <p:spPr>
          <a:xfrm>
            <a:off x="4572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E155FD-AEC5-4842-93F9-FDF0EA9C375A}"/>
              </a:ext>
            </a:extLst>
          </p:cNvPr>
          <p:cNvSpPr/>
          <p:nvPr/>
        </p:nvSpPr>
        <p:spPr>
          <a:xfrm>
            <a:off x="457200" y="4774744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0E118-3F4C-44E4-81EA-1C87B7F58F5B}"/>
              </a:ext>
            </a:extLst>
          </p:cNvPr>
          <p:cNvSpPr txBox="1"/>
          <p:nvPr/>
        </p:nvSpPr>
        <p:spPr>
          <a:xfrm>
            <a:off x="6096000" y="1883231"/>
            <a:ext cx="3419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설명</a:t>
            </a:r>
            <a:endParaRPr lang="en-US" altLang="ko-KR" sz="2100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02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시연 </a:t>
            </a: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314720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3" y="2829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i="1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i="1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 영상</a:t>
            </a:r>
            <a:endParaRPr lang="ko-KR" altLang="en-US" sz="3500" i="1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B7D658-FB8E-43E9-95E0-0BB07060F6E3}"/>
              </a:ext>
            </a:extLst>
          </p:cNvPr>
          <p:cNvSpPr/>
          <p:nvPr/>
        </p:nvSpPr>
        <p:spPr>
          <a:xfrm>
            <a:off x="446314" y="1219200"/>
            <a:ext cx="11266715" cy="6270171"/>
          </a:xfrm>
          <a:prstGeom prst="rect">
            <a:avLst/>
          </a:prstGeom>
          <a:solidFill>
            <a:srgbClr val="0D3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81159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보완</a:t>
            </a: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및 </a:t>
            </a:r>
            <a:r>
              <a:rPr lang="en-US" altLang="ko-KR" sz="5500" cap="all" dirty="0">
                <a:ln w="3175" cmpd="sng">
                  <a:noFill/>
                </a:ln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Q&amp;A</a:t>
            </a:r>
            <a:endParaRPr lang="ko-KR" altLang="en-US" sz="5500" cap="all" dirty="0">
              <a:ln w="3175" cmpd="sng">
                <a:noFill/>
              </a:ln>
              <a:solidFill>
                <a:srgbClr val="460853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482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3" y="2829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i="1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04</a:t>
            </a:r>
            <a:r>
              <a:rPr lang="en-US" altLang="ko-KR" sz="3500" i="1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보완 및 </a:t>
            </a:r>
            <a:r>
              <a:rPr lang="en-US" altLang="ko-KR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Q&amp;A</a:t>
            </a:r>
            <a:endParaRPr lang="ko-KR" altLang="en-US" sz="3500" i="1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631372" y="1371600"/>
            <a:ext cx="437581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사운드 추가</a:t>
            </a:r>
            <a:endParaRPr lang="en-US" altLang="ko-KR" sz="23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1</a:t>
            </a:r>
          </a:p>
          <a:p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2</a:t>
            </a:r>
          </a:p>
          <a:p>
            <a:endParaRPr lang="en-US" altLang="ko-KR" sz="23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효과 추가</a:t>
            </a:r>
            <a:endParaRPr lang="en-US" altLang="ko-KR" sz="23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1</a:t>
            </a:r>
          </a:p>
          <a:p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2</a:t>
            </a:r>
          </a:p>
          <a:p>
            <a:pPr marL="514350" indent="-514350">
              <a:buAutoNum type="arabicParenR"/>
            </a:pPr>
            <a:endParaRPr lang="en-US" altLang="ko-KR" sz="23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3) </a:t>
            </a:r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오브젝트 수정</a:t>
            </a:r>
            <a:endParaRPr lang="en-US" altLang="ko-KR" sz="23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1</a:t>
            </a:r>
          </a:p>
          <a:p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2</a:t>
            </a:r>
          </a:p>
          <a:p>
            <a:pPr marL="514350" indent="-514350">
              <a:buAutoNum type="arabicParenR"/>
            </a:pPr>
            <a:endParaRPr lang="en-US" altLang="ko-KR" sz="23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4) </a:t>
            </a:r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스테이지 추가</a:t>
            </a:r>
            <a:endParaRPr lang="en-US" altLang="ko-KR" sz="23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1</a:t>
            </a:r>
          </a:p>
          <a:p>
            <a:r>
              <a:rPr lang="ko-KR" altLang="en-US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70016A-FF46-43CB-884C-44DCC0AFCB6E}"/>
              </a:ext>
            </a:extLst>
          </p:cNvPr>
          <p:cNvSpPr/>
          <p:nvPr/>
        </p:nvSpPr>
        <p:spPr>
          <a:xfrm>
            <a:off x="5246915" y="1440393"/>
            <a:ext cx="2939143" cy="2424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119D4A-474E-4F8F-9CC1-CCC1A15F8FDD}"/>
              </a:ext>
            </a:extLst>
          </p:cNvPr>
          <p:cNvSpPr/>
          <p:nvPr/>
        </p:nvSpPr>
        <p:spPr>
          <a:xfrm>
            <a:off x="5246915" y="4348239"/>
            <a:ext cx="2939143" cy="2424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BD41A1-A898-48C1-97D6-59F42A0F758E}"/>
              </a:ext>
            </a:extLst>
          </p:cNvPr>
          <p:cNvSpPr/>
          <p:nvPr/>
        </p:nvSpPr>
        <p:spPr>
          <a:xfrm>
            <a:off x="8730342" y="3013123"/>
            <a:ext cx="2939143" cy="2424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22858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83AE0-2095-4C06-8400-A2F2F2CF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2657" y="1413406"/>
            <a:ext cx="4374167" cy="5164662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7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</a:t>
            </a:r>
            <a:r>
              <a:rPr lang="en-US" altLang="ko-KR" sz="710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&amp;</a:t>
            </a:r>
            <a:r>
              <a:rPr lang="en-US" altLang="ko-KR" sz="7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A</a:t>
            </a:r>
            <a:endParaRPr lang="ko-KR" altLang="en-US" sz="7100" dirty="0">
              <a:solidFill>
                <a:srgbClr val="19A1A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3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83AE0-2095-4C06-8400-A2F2F2CF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2657" y="1413406"/>
            <a:ext cx="4374167" cy="5164662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7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The </a:t>
            </a:r>
            <a:r>
              <a:rPr lang="en-US" altLang="ko-KR" sz="71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end</a:t>
            </a:r>
            <a:endParaRPr lang="ko-KR" altLang="en-US" sz="7100" dirty="0">
              <a:solidFill>
                <a:srgbClr val="19A1A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7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9A51E-29A7-4770-89D7-A2C98FC3A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76" y="1345132"/>
            <a:ext cx="512849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lv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6000" b="1" spc="-150" baseline="0">
                <a:ln>
                  <a:prstDash val="solid"/>
                </a:ln>
                <a:solidFill>
                  <a:srgbClr val="E82F8A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 sz="500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CONTENT</a:t>
            </a:r>
            <a:r>
              <a:rPr lang="en-US" altLang="ko-KR" sz="5000" dirty="0">
                <a:solidFill>
                  <a:schemeClr val="tx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856D0-718A-4D0F-958D-09F4837ACA5A}"/>
              </a:ext>
            </a:extLst>
          </p:cNvPr>
          <p:cNvSpPr txBox="1"/>
          <p:nvPr/>
        </p:nvSpPr>
        <p:spPr>
          <a:xfrm>
            <a:off x="1121229" y="2510134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endParaRPr lang="ko-KR" altLang="en-US" sz="2600" b="1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4A79C-BE58-4C7E-AE8C-886DE5E13017}"/>
              </a:ext>
            </a:extLst>
          </p:cNvPr>
          <p:cNvSpPr txBox="1"/>
          <p:nvPr/>
        </p:nvSpPr>
        <p:spPr>
          <a:xfrm>
            <a:off x="1905000" y="2510134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67899E-0E72-4B6C-9F69-DD31170A8BEE}"/>
              </a:ext>
            </a:extLst>
          </p:cNvPr>
          <p:cNvSpPr txBox="1"/>
          <p:nvPr/>
        </p:nvSpPr>
        <p:spPr>
          <a:xfrm>
            <a:off x="1121229" y="2971799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endParaRPr lang="ko-KR" altLang="en-US" sz="2600" b="1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2F9B1-1FC0-4092-9F2C-1F3201AA1D70}"/>
              </a:ext>
            </a:extLst>
          </p:cNvPr>
          <p:cNvSpPr txBox="1"/>
          <p:nvPr/>
        </p:nvSpPr>
        <p:spPr>
          <a:xfrm>
            <a:off x="1905000" y="2971799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9BF92A-C2BB-4E66-9C10-0CB1B2A3E542}"/>
              </a:ext>
            </a:extLst>
          </p:cNvPr>
          <p:cNvSpPr txBox="1"/>
          <p:nvPr/>
        </p:nvSpPr>
        <p:spPr>
          <a:xfrm>
            <a:off x="1121229" y="3433464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endParaRPr lang="ko-KR" altLang="en-US" sz="2600" b="1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0E61C1-41F2-4345-ADC9-0A8BA37EED06}"/>
              </a:ext>
            </a:extLst>
          </p:cNvPr>
          <p:cNvSpPr txBox="1"/>
          <p:nvPr/>
        </p:nvSpPr>
        <p:spPr>
          <a:xfrm>
            <a:off x="1905000" y="3433464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영상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28F7D3-F5BE-4298-BBBF-186B59BC0C7F}"/>
              </a:ext>
            </a:extLst>
          </p:cNvPr>
          <p:cNvSpPr txBox="1"/>
          <p:nvPr/>
        </p:nvSpPr>
        <p:spPr>
          <a:xfrm>
            <a:off x="1121229" y="3925907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04</a:t>
            </a:r>
            <a:endParaRPr lang="ko-KR" altLang="en-US" sz="2600" b="1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9A307-A08E-446B-A753-7E58AF3B2A33}"/>
              </a:ext>
            </a:extLst>
          </p:cNvPr>
          <p:cNvSpPr txBox="1"/>
          <p:nvPr/>
        </p:nvSpPr>
        <p:spPr>
          <a:xfrm>
            <a:off x="1905000" y="3925907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보완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및 </a:t>
            </a:r>
            <a:r>
              <a:rPr lang="en-US" altLang="ko-KR" sz="2400" b="1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Q&amp;A</a:t>
            </a:r>
            <a:endParaRPr lang="ko-KR" altLang="en-US" sz="2400" b="1" dirty="0">
              <a:solidFill>
                <a:srgbClr val="460853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13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프로젝트</a:t>
            </a: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119376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3" y="2829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i="1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i="1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 소개</a:t>
            </a:r>
            <a:endParaRPr lang="ko-KR" altLang="en-US" sz="3500" i="1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CEEFEA-67DA-4095-A1AB-52480FECBC38}"/>
              </a:ext>
            </a:extLst>
          </p:cNvPr>
          <p:cNvSpPr txBox="1"/>
          <p:nvPr/>
        </p:nvSpPr>
        <p:spPr>
          <a:xfrm>
            <a:off x="424297" y="2869950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운영 체제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8" name="Picture 3" descr="윈도우 10 패치의 게임 성능 저하 이슈 대응 버전 공개 | 포스트">
            <a:hlinkClick r:id="rId2" tooltip="윈도우 10 패치의 게임 성능 저하 이슈 대응 버전 공개 | 포스트"/>
            <a:extLst>
              <a:ext uri="{FF2B5EF4-FFF2-40B4-BE49-F238E27FC236}">
                <a16:creationId xmlns:a16="http://schemas.microsoft.com/office/drawing/2014/main" id="{A267214A-63EF-4C9D-8D89-B28EE016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65" y="3416022"/>
            <a:ext cx="2632530" cy="15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F0D9C0-9F05-41CA-B924-79C7DC4C9CEF}"/>
              </a:ext>
            </a:extLst>
          </p:cNvPr>
          <p:cNvSpPr txBox="1"/>
          <p:nvPr/>
        </p:nvSpPr>
        <p:spPr>
          <a:xfrm>
            <a:off x="3240295" y="2830511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구현 툴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20" name="Picture 5" descr="[유니티 강좌] 유니티란? (유니티 소개, Unity란?, Unity3D란? Unity 3D 소개, 유니티3D 란?) | 블로그">
            <a:hlinkClick r:id="rId4" tooltip="[유니티 강좌] 유니티란? (유니티 소개, Unity란?, Unity3D란? Unity 3D 소개, 유니티3D 란?) | 블로그"/>
            <a:extLst>
              <a:ext uri="{FF2B5EF4-FFF2-40B4-BE49-F238E27FC236}">
                <a16:creationId xmlns:a16="http://schemas.microsoft.com/office/drawing/2014/main" id="{33BA58A3-ABD5-4B64-87AE-CEAB4086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06" y="3416023"/>
            <a:ext cx="2631600" cy="1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ender logoì ëí ì´ë¯¸ì§ ê²ìê²°ê³¼">
            <a:extLst>
              <a:ext uri="{FF2B5EF4-FFF2-40B4-BE49-F238E27FC236}">
                <a16:creationId xmlns:a16="http://schemas.microsoft.com/office/drawing/2014/main" id="{D7F09803-B181-43A9-990B-677B009C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17" y="3416023"/>
            <a:ext cx="2631600" cy="1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164220-09C2-4553-AA97-B1714C062014}"/>
              </a:ext>
            </a:extLst>
          </p:cNvPr>
          <p:cNvSpPr txBox="1"/>
          <p:nvPr/>
        </p:nvSpPr>
        <p:spPr>
          <a:xfrm>
            <a:off x="8772460" y="2869950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사용 기기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00F1396-489F-48AA-AF79-15CCFEA1C8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960" t="29552" r="24792" b="21559"/>
          <a:stretch/>
        </p:blipFill>
        <p:spPr>
          <a:xfrm>
            <a:off x="8955928" y="3416022"/>
            <a:ext cx="2631600" cy="15766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28B926-8F8E-4139-B079-FDF86DB6A8CA}"/>
              </a:ext>
            </a:extLst>
          </p:cNvPr>
          <p:cNvSpPr/>
          <p:nvPr/>
        </p:nvSpPr>
        <p:spPr>
          <a:xfrm>
            <a:off x="3305345" y="5077071"/>
            <a:ext cx="2808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Unity</a:t>
            </a:r>
            <a:r>
              <a:rPr lang="ko-KR" altLang="en-US" sz="16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2018.2.5f1 (64-bit)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E095C9-A888-47FB-A449-860A4BC15CB9}"/>
              </a:ext>
            </a:extLst>
          </p:cNvPr>
          <p:cNvSpPr/>
          <p:nvPr/>
        </p:nvSpPr>
        <p:spPr>
          <a:xfrm>
            <a:off x="1145554" y="5063499"/>
            <a:ext cx="1404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Windows</a:t>
            </a:r>
            <a:r>
              <a:rPr lang="ko-KR" altLang="en-US" sz="16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10</a:t>
            </a:r>
            <a:endParaRPr lang="ko-KR" altLang="en-US" sz="16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0E08C1-1C64-4C3F-8DB0-18D4EC767F34}"/>
              </a:ext>
            </a:extLst>
          </p:cNvPr>
          <p:cNvSpPr/>
          <p:nvPr/>
        </p:nvSpPr>
        <p:spPr>
          <a:xfrm>
            <a:off x="6973416" y="5063499"/>
            <a:ext cx="1104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Blender </a:t>
            </a:r>
            <a:endParaRPr lang="ko-KR" altLang="en-US" sz="16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F46719-1256-4069-8423-126D70797B6D}"/>
              </a:ext>
            </a:extLst>
          </p:cNvPr>
          <p:cNvSpPr/>
          <p:nvPr/>
        </p:nvSpPr>
        <p:spPr>
          <a:xfrm>
            <a:off x="9685670" y="5063498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HTC VIVE</a:t>
            </a:r>
            <a:endParaRPr lang="ko-KR" altLang="en-US" sz="16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51872-B0BB-4CFD-B12C-D578BA9C7467}"/>
              </a:ext>
            </a:extLst>
          </p:cNvPr>
          <p:cNvSpPr txBox="1"/>
          <p:nvPr/>
        </p:nvSpPr>
        <p:spPr>
          <a:xfrm>
            <a:off x="424297" y="1236091"/>
            <a:ext cx="254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프로젝트 소개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AE060E-849E-4AB3-8295-1061FE120A27}"/>
              </a:ext>
            </a:extLst>
          </p:cNvPr>
          <p:cNvSpPr txBox="1"/>
          <p:nvPr/>
        </p:nvSpPr>
        <p:spPr>
          <a:xfrm>
            <a:off x="557954" y="1782167"/>
            <a:ext cx="10929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Solar</a:t>
            </a:r>
            <a:r>
              <a:rPr lang="ko-KR" altLang="en-US" sz="22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System</a:t>
            </a:r>
            <a:r>
              <a:rPr lang="ko-KR" altLang="en-US" sz="22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Studying : </a:t>
            </a:r>
            <a:r>
              <a:rPr lang="ko-KR" altLang="en-US" sz="2200" b="1" dirty="0">
                <a:solidFill>
                  <a:srgbClr val="9511AF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콘텐츠</a:t>
            </a:r>
            <a:endParaRPr lang="en-US" altLang="ko-KR" sz="2200" b="1" dirty="0">
              <a:solidFill>
                <a:srgbClr val="9511AF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2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3" y="2829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i="1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i="1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 소개</a:t>
            </a:r>
            <a:endParaRPr lang="ko-KR" altLang="en-US" sz="3500" i="1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8F93C6-2C66-4D79-A63C-37326EDF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5" y="1288228"/>
            <a:ext cx="3462270" cy="292302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EC4EF61-9AF3-4934-B52D-BE6157CC4CD9}"/>
              </a:ext>
            </a:extLst>
          </p:cNvPr>
          <p:cNvSpPr/>
          <p:nvPr/>
        </p:nvSpPr>
        <p:spPr>
          <a:xfrm>
            <a:off x="1022644" y="4444380"/>
            <a:ext cx="2854574" cy="889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ko-KR" altLang="en-US" sz="23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정소연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(20164260)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프로그램 개발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6F4CDD5-3ADB-41F4-ADB3-7705F3F7C139}"/>
              </a:ext>
            </a:extLst>
          </p:cNvPr>
          <p:cNvSpPr/>
          <p:nvPr/>
        </p:nvSpPr>
        <p:spPr>
          <a:xfrm>
            <a:off x="511015" y="4377447"/>
            <a:ext cx="1023258" cy="102325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CBA676-6A73-45B2-8BA9-84D5CEA859CF}"/>
              </a:ext>
            </a:extLst>
          </p:cNvPr>
          <p:cNvSpPr/>
          <p:nvPr/>
        </p:nvSpPr>
        <p:spPr>
          <a:xfrm>
            <a:off x="1022644" y="5501105"/>
            <a:ext cx="2854574" cy="889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b="1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문종진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(20134590)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프로그램 개발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B659E49-022C-4221-9443-116BCD0B2426}"/>
              </a:ext>
            </a:extLst>
          </p:cNvPr>
          <p:cNvSpPr/>
          <p:nvPr/>
        </p:nvSpPr>
        <p:spPr>
          <a:xfrm>
            <a:off x="511015" y="5434172"/>
            <a:ext cx="1023258" cy="102325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2C5204-ADAE-43C8-BB3C-CC17FC989AE7}"/>
              </a:ext>
            </a:extLst>
          </p:cNvPr>
          <p:cNvSpPr/>
          <p:nvPr/>
        </p:nvSpPr>
        <p:spPr>
          <a:xfrm>
            <a:off x="1022644" y="6557829"/>
            <a:ext cx="2854574" cy="889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이재훈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(20134860)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발표 및 조사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F48ED28-FCA6-4EDF-AE9B-436B1D75DFEF}"/>
              </a:ext>
            </a:extLst>
          </p:cNvPr>
          <p:cNvSpPr/>
          <p:nvPr/>
        </p:nvSpPr>
        <p:spPr>
          <a:xfrm>
            <a:off x="511015" y="6490896"/>
            <a:ext cx="1023258" cy="1023258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CB8569-724B-4B21-B552-A3BDECE683DF}"/>
              </a:ext>
            </a:extLst>
          </p:cNvPr>
          <p:cNvSpPr txBox="1"/>
          <p:nvPr/>
        </p:nvSpPr>
        <p:spPr>
          <a:xfrm>
            <a:off x="4301802" y="1240625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개발 일정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CF9D396D-64E3-43B1-9C13-A8D5FFCA7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08326"/>
              </p:ext>
            </p:extLst>
          </p:nvPr>
        </p:nvGraphicFramePr>
        <p:xfrm>
          <a:off x="4508632" y="1897886"/>
          <a:ext cx="7072068" cy="5048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3948">
                  <a:extLst>
                    <a:ext uri="{9D8B030D-6E8A-4147-A177-3AD203B41FA5}">
                      <a16:colId xmlns:a16="http://schemas.microsoft.com/office/drawing/2014/main" val="304634650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1683168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48201998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4196368316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113186345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56882526"/>
                    </a:ext>
                  </a:extLst>
                </a:gridCol>
                <a:gridCol w="329405">
                  <a:extLst>
                    <a:ext uri="{9D8B030D-6E8A-4147-A177-3AD203B41FA5}">
                      <a16:colId xmlns:a16="http://schemas.microsoft.com/office/drawing/2014/main" val="311009291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413996523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46124973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502902651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673267484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0837688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922227769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00505481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574094956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05860423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820264509"/>
                    </a:ext>
                  </a:extLst>
                </a:gridCol>
              </a:tblGrid>
              <a:tr h="52032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extLst>
                  <a:ext uri="{0D108BD9-81ED-4DB2-BD59-A6C34878D82A}">
                    <a16:rowId xmlns:a16="http://schemas.microsoft.com/office/drawing/2014/main" val="1658165558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주제</a:t>
                      </a:r>
                      <a:endParaRPr lang="en-US" altLang="ko-KR" sz="2100" b="0" dirty="0"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선정</a:t>
                      </a:r>
                      <a:endParaRPr lang="ko-KR" altLang="en-US" sz="2100" b="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extLst>
                  <a:ext uri="{0D108BD9-81ED-4DB2-BD59-A6C34878D82A}">
                    <a16:rowId xmlns:a16="http://schemas.microsoft.com/office/drawing/2014/main" val="3731604950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맵</a:t>
                      </a:r>
                      <a:endParaRPr lang="en-US" altLang="ko-KR" sz="2100" b="0" dirty="0"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구현</a:t>
                      </a:r>
                      <a:endParaRPr lang="ko-KR" altLang="en-US" sz="2100" b="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extLst>
                  <a:ext uri="{0D108BD9-81ED-4DB2-BD59-A6C34878D82A}">
                    <a16:rowId xmlns:a16="http://schemas.microsoft.com/office/drawing/2014/main" val="3476697902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bg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함수</a:t>
                      </a:r>
                      <a:endParaRPr lang="en-US" altLang="ko-KR" sz="2100" b="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bg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작성</a:t>
                      </a: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extLst>
                  <a:ext uri="{0D108BD9-81ED-4DB2-BD59-A6C34878D82A}">
                    <a16:rowId xmlns:a16="http://schemas.microsoft.com/office/drawing/2014/main" val="1012508140"/>
                  </a:ext>
                </a:extLst>
              </a:tr>
              <a:tr h="520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UI</a:t>
                      </a: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bg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설계</a:t>
                      </a: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extLst>
                  <a:ext uri="{0D108BD9-81ED-4DB2-BD59-A6C34878D82A}">
                    <a16:rowId xmlns:a16="http://schemas.microsoft.com/office/drawing/2014/main" val="2885030580"/>
                  </a:ext>
                </a:extLst>
              </a:tr>
              <a:tr h="295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VR</a:t>
                      </a:r>
                    </a:p>
                    <a:p>
                      <a:pPr algn="ctr" latinLnBrk="1"/>
                      <a:r>
                        <a:rPr lang="ko-KR" altLang="en-US" sz="2100" b="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공부</a:t>
                      </a:r>
                      <a:endParaRPr lang="ko-KR" altLang="en-US" sz="2100" b="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extLst>
                  <a:ext uri="{0D108BD9-81ED-4DB2-BD59-A6C34878D82A}">
                    <a16:rowId xmlns:a16="http://schemas.microsoft.com/office/drawing/2014/main" val="1559443353"/>
                  </a:ext>
                </a:extLst>
              </a:tr>
              <a:tr h="295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bg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보완</a:t>
                      </a: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/>
                </a:tc>
                <a:extLst>
                  <a:ext uri="{0D108BD9-81ED-4DB2-BD59-A6C34878D82A}">
                    <a16:rowId xmlns:a16="http://schemas.microsoft.com/office/drawing/2014/main" val="55609563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446C370-0469-426E-9A71-7ECF0B6A5D36}"/>
              </a:ext>
            </a:extLst>
          </p:cNvPr>
          <p:cNvSpPr/>
          <p:nvPr/>
        </p:nvSpPr>
        <p:spPr>
          <a:xfrm>
            <a:off x="5215994" y="2624495"/>
            <a:ext cx="767651" cy="446314"/>
          </a:xfrm>
          <a:prstGeom prst="rect">
            <a:avLst/>
          </a:prstGeom>
          <a:solidFill>
            <a:srgbClr val="710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3835A8-F813-4D24-9BD5-B11C1C7165FB}"/>
              </a:ext>
            </a:extLst>
          </p:cNvPr>
          <p:cNvSpPr/>
          <p:nvPr/>
        </p:nvSpPr>
        <p:spPr>
          <a:xfrm>
            <a:off x="5540288" y="3573187"/>
            <a:ext cx="767651" cy="446314"/>
          </a:xfrm>
          <a:prstGeom prst="rect">
            <a:avLst/>
          </a:prstGeom>
          <a:solidFill>
            <a:srgbClr val="710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34D3F3-F095-41EA-99DB-EFBAE2DD53DC}"/>
              </a:ext>
            </a:extLst>
          </p:cNvPr>
          <p:cNvSpPr/>
          <p:nvPr/>
        </p:nvSpPr>
        <p:spPr>
          <a:xfrm>
            <a:off x="6087739" y="4470673"/>
            <a:ext cx="767651" cy="446314"/>
          </a:xfrm>
          <a:prstGeom prst="rect">
            <a:avLst/>
          </a:prstGeom>
          <a:solidFill>
            <a:srgbClr val="710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938F42-31D6-4150-99AF-5A4843C55471}"/>
              </a:ext>
            </a:extLst>
          </p:cNvPr>
          <p:cNvSpPr/>
          <p:nvPr/>
        </p:nvSpPr>
        <p:spPr>
          <a:xfrm>
            <a:off x="6667197" y="5237817"/>
            <a:ext cx="767651" cy="446314"/>
          </a:xfrm>
          <a:prstGeom prst="rect">
            <a:avLst/>
          </a:prstGeom>
          <a:solidFill>
            <a:srgbClr val="710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67C807-F72D-409A-A35A-0F102266E87E}"/>
              </a:ext>
            </a:extLst>
          </p:cNvPr>
          <p:cNvSpPr/>
          <p:nvPr/>
        </p:nvSpPr>
        <p:spPr>
          <a:xfrm>
            <a:off x="8232225" y="5929359"/>
            <a:ext cx="767651" cy="446314"/>
          </a:xfrm>
          <a:prstGeom prst="rect">
            <a:avLst/>
          </a:prstGeom>
          <a:solidFill>
            <a:srgbClr val="710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488243-7657-4E55-9D99-B1CB84FFEFCB}"/>
              </a:ext>
            </a:extLst>
          </p:cNvPr>
          <p:cNvSpPr/>
          <p:nvPr/>
        </p:nvSpPr>
        <p:spPr>
          <a:xfrm>
            <a:off x="9389760" y="6528688"/>
            <a:ext cx="767651" cy="446314"/>
          </a:xfrm>
          <a:prstGeom prst="rect">
            <a:avLst/>
          </a:prstGeom>
          <a:solidFill>
            <a:srgbClr val="710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6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스테이지</a:t>
            </a: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121123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3" y="2829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i="1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282783" y="1066226"/>
            <a:ext cx="10929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Solar</a:t>
            </a:r>
            <a:r>
              <a:rPr lang="ko-KR" altLang="en-US" sz="26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6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System</a:t>
            </a:r>
            <a:r>
              <a:rPr lang="ko-KR" altLang="en-US" sz="26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6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Studying : </a:t>
            </a:r>
            <a:r>
              <a:rPr lang="ko-KR" altLang="en-US" sz="2700" b="1" dirty="0">
                <a:solidFill>
                  <a:srgbClr val="9511AF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콘텐츠</a:t>
            </a:r>
            <a:endParaRPr lang="en-US" altLang="ko-KR" sz="2700" b="1" dirty="0">
              <a:solidFill>
                <a:srgbClr val="9511AF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BFD78E-4BE9-487C-B924-83A6058B028C}"/>
              </a:ext>
            </a:extLst>
          </p:cNvPr>
          <p:cNvSpPr/>
          <p:nvPr/>
        </p:nvSpPr>
        <p:spPr>
          <a:xfrm>
            <a:off x="488024" y="3437709"/>
            <a:ext cx="927120" cy="2231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오프닝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BEB2C1-7F27-43B1-BD6F-2AEDFC443A11}"/>
              </a:ext>
            </a:extLst>
          </p:cNvPr>
          <p:cNvSpPr/>
          <p:nvPr/>
        </p:nvSpPr>
        <p:spPr>
          <a:xfrm>
            <a:off x="1648939" y="3437709"/>
            <a:ext cx="927120" cy="2231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</a:t>
            </a:r>
            <a:r>
              <a:rPr lang="ko-KR" altLang="en-US" dirty="0" err="1"/>
              <a:t>스테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609D51-283C-4BD6-B4EA-3264053EF4BB}"/>
              </a:ext>
            </a:extLst>
          </p:cNvPr>
          <p:cNvSpPr/>
          <p:nvPr/>
        </p:nvSpPr>
        <p:spPr>
          <a:xfrm>
            <a:off x="3080657" y="2219636"/>
            <a:ext cx="1578429" cy="1218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태양계 행성</a:t>
            </a:r>
            <a:endParaRPr lang="en-US" altLang="ko-KR" dirty="0"/>
          </a:p>
          <a:p>
            <a:pPr algn="ctr"/>
            <a:r>
              <a:rPr lang="ko-KR" altLang="en-US" dirty="0"/>
              <a:t>주기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6DE02F-8681-4E60-9521-D5EBE0F56D88}"/>
              </a:ext>
            </a:extLst>
          </p:cNvPr>
          <p:cNvSpPr/>
          <p:nvPr/>
        </p:nvSpPr>
        <p:spPr>
          <a:xfrm>
            <a:off x="3080657" y="3927566"/>
            <a:ext cx="1578429" cy="1218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3D2FD1-BAAB-400F-9C93-ED1B313146FF}"/>
              </a:ext>
            </a:extLst>
          </p:cNvPr>
          <p:cNvSpPr/>
          <p:nvPr/>
        </p:nvSpPr>
        <p:spPr>
          <a:xfrm>
            <a:off x="3080656" y="5833282"/>
            <a:ext cx="1578429" cy="1218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퀴즈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4A953-6E6F-4614-BFB5-735DAAB6C79E}"/>
              </a:ext>
            </a:extLst>
          </p:cNvPr>
          <p:cNvSpPr txBox="1"/>
          <p:nvPr/>
        </p:nvSpPr>
        <p:spPr>
          <a:xfrm>
            <a:off x="8232782" y="1896333"/>
            <a:ext cx="341994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 주기</a:t>
            </a:r>
            <a:endParaRPr lang="en-US" altLang="ko-KR" sz="22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내행성과 외행성으로 나누어 각 행성들의 주기를 관찰하고 </a:t>
            </a:r>
            <a:r>
              <a:rPr lang="en-US" altLang="ko-KR" sz="2100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~~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79089E-6D66-4969-8FC1-D3A3F2EB3E67}"/>
              </a:ext>
            </a:extLst>
          </p:cNvPr>
          <p:cNvSpPr txBox="1"/>
          <p:nvPr/>
        </p:nvSpPr>
        <p:spPr>
          <a:xfrm>
            <a:off x="8232782" y="3718501"/>
            <a:ext cx="34199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ko-KR" altLang="en-US" sz="22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학습</a:t>
            </a:r>
            <a:endParaRPr lang="en-US" altLang="ko-KR" sz="22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태양과 태양계 행성들 사이를 돌아다니며 시각적</a:t>
            </a:r>
            <a:r>
              <a:rPr lang="en-US" altLang="ko-KR" sz="2100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2100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청각적 설명을 통해 공부</a:t>
            </a:r>
            <a:endParaRPr lang="en-US" altLang="ko-KR" sz="2100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064906-1C93-480A-8F5D-67A992BDF43A}"/>
              </a:ext>
            </a:extLst>
          </p:cNvPr>
          <p:cNvSpPr txBox="1"/>
          <p:nvPr/>
        </p:nvSpPr>
        <p:spPr>
          <a:xfrm>
            <a:off x="8232782" y="5738456"/>
            <a:ext cx="341994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ko-KR" altLang="en-US" sz="22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복습</a:t>
            </a:r>
            <a:endParaRPr lang="en-US" altLang="ko-KR" sz="2200" b="1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날아오는 유성에게서 지구를 지켜야 함</a:t>
            </a:r>
            <a:r>
              <a:rPr lang="en-US" altLang="ko-KR" sz="2100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2100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앞에서 배웠던 내용</a:t>
            </a:r>
            <a:endParaRPr lang="en-US" altLang="ko-KR" sz="2100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DBD1F5-DA17-4846-A121-A208D4D27553}"/>
              </a:ext>
            </a:extLst>
          </p:cNvPr>
          <p:cNvSpPr/>
          <p:nvPr/>
        </p:nvSpPr>
        <p:spPr>
          <a:xfrm>
            <a:off x="5131029" y="2104030"/>
            <a:ext cx="2781759" cy="149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여기에 각 </a:t>
            </a:r>
            <a:r>
              <a:rPr lang="ko-KR" altLang="en-US" dirty="0" err="1"/>
              <a:t>캡쳐화면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F8AEC4-F501-40C7-AE9A-383F812C05B4}"/>
              </a:ext>
            </a:extLst>
          </p:cNvPr>
          <p:cNvSpPr/>
          <p:nvPr/>
        </p:nvSpPr>
        <p:spPr>
          <a:xfrm>
            <a:off x="5131029" y="3927566"/>
            <a:ext cx="2781759" cy="149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여기에 각 </a:t>
            </a:r>
            <a:r>
              <a:rPr lang="ko-KR" altLang="en-US" dirty="0" err="1"/>
              <a:t>캡쳐화면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DCDAD4D-1A0C-4021-BB66-59BC685BCF03}"/>
              </a:ext>
            </a:extLst>
          </p:cNvPr>
          <p:cNvSpPr/>
          <p:nvPr/>
        </p:nvSpPr>
        <p:spPr>
          <a:xfrm>
            <a:off x="5131028" y="5770409"/>
            <a:ext cx="2781759" cy="149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여기에 각 </a:t>
            </a:r>
            <a:r>
              <a:rPr lang="ko-KR" altLang="en-US" dirty="0" err="1"/>
              <a:t>캡쳐화면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917E4A5-DF6D-4F77-9881-5CEADCBF49AA}"/>
              </a:ext>
            </a:extLst>
          </p:cNvPr>
          <p:cNvCxnSpPr>
            <a:stCxn id="22" idx="3"/>
            <a:endCxn id="29" idx="1"/>
          </p:cNvCxnSpPr>
          <p:nvPr/>
        </p:nvCxnSpPr>
        <p:spPr>
          <a:xfrm flipV="1">
            <a:off x="2576059" y="2828673"/>
            <a:ext cx="504598" cy="17248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AA53962-DEAA-4583-922B-4E14A9E283AE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2576059" y="4536603"/>
            <a:ext cx="504598" cy="16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B9966A-34C3-4E82-A00F-1E8FEADDF0CB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2576059" y="4553495"/>
            <a:ext cx="504597" cy="1888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0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3" y="2829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i="1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오프닝</a:t>
            </a:r>
            <a:endParaRPr lang="en-US" altLang="ko-KR" sz="2700" b="1" dirty="0">
              <a:solidFill>
                <a:srgbClr val="9511AF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40B539-3BB0-455B-BA51-5BC9B4BB84C8}"/>
              </a:ext>
            </a:extLst>
          </p:cNvPr>
          <p:cNvSpPr/>
          <p:nvPr/>
        </p:nvSpPr>
        <p:spPr>
          <a:xfrm>
            <a:off x="4572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131025-5966-4397-86F5-2125C89925D9}"/>
              </a:ext>
            </a:extLst>
          </p:cNvPr>
          <p:cNvSpPr txBox="1"/>
          <p:nvPr/>
        </p:nvSpPr>
        <p:spPr>
          <a:xfrm>
            <a:off x="60960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메인 스테이지</a:t>
            </a:r>
            <a:endParaRPr lang="en-US" altLang="ko-KR" sz="2700" b="1" dirty="0">
              <a:solidFill>
                <a:srgbClr val="9511AF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395BDC-5517-47D3-858D-87CF968B84E7}"/>
              </a:ext>
            </a:extLst>
          </p:cNvPr>
          <p:cNvSpPr/>
          <p:nvPr/>
        </p:nvSpPr>
        <p:spPr>
          <a:xfrm>
            <a:off x="60960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</p:spTree>
    <p:extLst>
      <p:ext uri="{BB962C8B-B14F-4D97-AF65-F5344CB8AC3E}">
        <p14:creationId xmlns:p14="http://schemas.microsoft.com/office/powerpoint/2010/main" val="197344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83" y="2829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i="1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2600" b="1" dirty="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 주기</a:t>
            </a:r>
            <a:endParaRPr lang="en-US" altLang="ko-KR" sz="2700" b="1" dirty="0">
              <a:solidFill>
                <a:srgbClr val="9511AF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40B539-3BB0-455B-BA51-5BC9B4BB84C8}"/>
              </a:ext>
            </a:extLst>
          </p:cNvPr>
          <p:cNvSpPr/>
          <p:nvPr/>
        </p:nvSpPr>
        <p:spPr>
          <a:xfrm>
            <a:off x="4572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E155FD-AEC5-4842-93F9-FDF0EA9C375A}"/>
              </a:ext>
            </a:extLst>
          </p:cNvPr>
          <p:cNvSpPr/>
          <p:nvPr/>
        </p:nvSpPr>
        <p:spPr>
          <a:xfrm>
            <a:off x="457200" y="4774744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0E118-3F4C-44E4-81EA-1C87B7F58F5B}"/>
              </a:ext>
            </a:extLst>
          </p:cNvPr>
          <p:cNvSpPr txBox="1"/>
          <p:nvPr/>
        </p:nvSpPr>
        <p:spPr>
          <a:xfrm>
            <a:off x="6096000" y="1883231"/>
            <a:ext cx="3419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>
                <a:solidFill>
                  <a:schemeClr val="bg1"/>
                </a:solidFill>
                <a:latin typeface="210 씨앗 B" panose="02020603020101020101" pitchFamily="18" charset="-127"/>
                <a:ea typeface="210 씨앗 B" panose="02020603020101020101" pitchFamily="18" charset="-127"/>
              </a:rPr>
              <a:t>설명</a:t>
            </a:r>
            <a:endParaRPr lang="en-US" altLang="ko-KR" sz="2100" dirty="0">
              <a:solidFill>
                <a:schemeClr val="bg1"/>
              </a:solidFill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222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Microsoft Office PowerPoint</Application>
  <PresentationFormat>사용자 지정</PresentationFormat>
  <Paragraphs>129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Calibri Light</vt:lpstr>
      <vt:lpstr>맑은 고딕</vt:lpstr>
      <vt:lpstr>210 청춘시대OTF Regular</vt:lpstr>
      <vt:lpstr>나눔고딕 ExtraBold</vt:lpstr>
      <vt:lpstr>타이포_쌍문동 B</vt:lpstr>
      <vt:lpstr>Arial</vt:lpstr>
      <vt:lpstr>Calibri</vt:lpstr>
      <vt:lpstr>210 국민체조 L</vt:lpstr>
      <vt:lpstr>210 씨앗 B</vt:lpstr>
      <vt:lpstr>천체</vt:lpstr>
      <vt:lpstr> Solar System studying (SSS) VR 연동 태양계 학습 콘텐츠 『 SSS 』 중간 발표 </vt:lpstr>
      <vt:lpstr>PowerPoint 프레젠테이션</vt:lpstr>
      <vt:lpstr>PowerPoint 프레젠테이션</vt:lpstr>
      <vt:lpstr>01 프로젝트 소개</vt:lpstr>
      <vt:lpstr>01 프로젝트 소개</vt:lpstr>
      <vt:lpstr>PowerPoint 프레젠테이션</vt:lpstr>
      <vt:lpstr>02 스테이지 설명</vt:lpstr>
      <vt:lpstr>02 스테이지 설명</vt:lpstr>
      <vt:lpstr>02 스테이지 설명</vt:lpstr>
      <vt:lpstr>02 스테이지 설명</vt:lpstr>
      <vt:lpstr>02 스테이지 설명</vt:lpstr>
      <vt:lpstr>PowerPoint 프레젠테이션</vt:lpstr>
      <vt:lpstr>03 시연 영상</vt:lpstr>
      <vt:lpstr>PowerPoint 프레젠테이션</vt:lpstr>
      <vt:lpstr>04 보완 및 Q&amp;A</vt:lpstr>
      <vt:lpstr>Q&amp;A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태양계 학습 및 화성가상이주 시뮬레이션 Universe</dc:title>
  <dc:creator>정소연</dc:creator>
  <cp:lastModifiedBy>정소연</cp:lastModifiedBy>
  <cp:revision>77</cp:revision>
  <dcterms:created xsi:type="dcterms:W3CDTF">2019-03-27T15:07:28Z</dcterms:created>
  <dcterms:modified xsi:type="dcterms:W3CDTF">2019-04-30T00:35:10Z</dcterms:modified>
</cp:coreProperties>
</file>